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85" r:id="rId2"/>
    <p:sldId id="678" r:id="rId3"/>
    <p:sldId id="702" r:id="rId4"/>
    <p:sldId id="720" r:id="rId5"/>
    <p:sldId id="726" r:id="rId6"/>
    <p:sldId id="731" r:id="rId7"/>
    <p:sldId id="730" r:id="rId8"/>
    <p:sldId id="729" r:id="rId9"/>
    <p:sldId id="732" r:id="rId10"/>
    <p:sldId id="727" r:id="rId11"/>
    <p:sldId id="728" r:id="rId12"/>
    <p:sldId id="591" r:id="rId1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33"/>
    <a:srgbClr val="99CCFF"/>
    <a:srgbClr val="FFCCCC"/>
    <a:srgbClr val="CC0000"/>
    <a:srgbClr val="FFFFCC"/>
    <a:srgbClr val="FF000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3943" autoAdjust="0"/>
  </p:normalViewPr>
  <p:slideViewPr>
    <p:cSldViewPr>
      <p:cViewPr>
        <p:scale>
          <a:sx n="76" d="100"/>
          <a:sy n="76" d="100"/>
        </p:scale>
        <p:origin x="-12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36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fld id="{E642AF3D-990C-4770-A9DC-B40658DE2D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982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fld id="{D7E30CF0-EE54-4EB2-91A3-E6FE8E3B91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981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E30CF0-EE54-4EB2-91A3-E6FE8E3B912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220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C2E47517-AE96-4787-82BC-05928B7788D8}" type="slidenum">
              <a:rPr lang="en-GB" sz="1200" smtClean="0">
                <a:solidFill>
                  <a:srgbClr val="FF3300"/>
                </a:solidFill>
                <a:cs typeface="Times New Roman" pitchFamily="18" charset="0"/>
              </a:rPr>
              <a:pPr eaLnBrk="1" hangingPunct="1"/>
              <a:t>12</a:t>
            </a:fld>
            <a:endParaRPr lang="en-GB" sz="1200" smtClean="0">
              <a:solidFill>
                <a:srgbClr val="FF33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52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662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178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208166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82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2616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67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61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14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680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9714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4746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Untitled-1 copy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20650" y="1422400"/>
            <a:ext cx="902335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4000" b="1" dirty="0" smtClean="0">
              <a:solidFill>
                <a:srgbClr val="CC0000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CC0000"/>
                </a:solidFill>
                <a:latin typeface="Georgia" pitchFamily="18" charset="0"/>
              </a:rPr>
              <a:t>Local</a:t>
            </a:r>
            <a:r>
              <a:rPr lang="en-US" sz="4000" b="1" dirty="0">
                <a:solidFill>
                  <a:srgbClr val="CC0000"/>
                </a:solidFill>
                <a:latin typeface="Georgia" pitchFamily="18" charset="0"/>
              </a:rPr>
              <a:t> </a:t>
            </a:r>
            <a:r>
              <a:rPr lang="en-US" sz="4000" b="1" dirty="0" smtClean="0">
                <a:solidFill>
                  <a:srgbClr val="CC0000"/>
                </a:solidFill>
                <a:latin typeface="Georgia" pitchFamily="18" charset="0"/>
              </a:rPr>
              <a:t>“Single Window”</a:t>
            </a:r>
            <a:r>
              <a:rPr lang="ru-RU" sz="4000" b="1" dirty="0" smtClean="0">
                <a:solidFill>
                  <a:srgbClr val="CC0000"/>
                </a:solidFill>
                <a:latin typeface="Georgia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CC0000"/>
                </a:solidFill>
                <a:latin typeface="Georgia" pitchFamily="18" charset="0"/>
              </a:rPr>
              <a:t>i</a:t>
            </a:r>
            <a:r>
              <a:rPr lang="en-US" sz="4000" b="1" dirty="0" smtClean="0">
                <a:solidFill>
                  <a:srgbClr val="CC0000"/>
                </a:solidFill>
                <a:latin typeface="Georgia" pitchFamily="18" charset="0"/>
              </a:rPr>
              <a:t>n the General Strategy of Trade Procedures Facilitation</a:t>
            </a:r>
            <a:endParaRPr lang="ru-RU" sz="4000" b="1" dirty="0" smtClean="0">
              <a:solidFill>
                <a:srgbClr val="CC0000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ru-RU" sz="4000" b="1" dirty="0" smtClean="0">
              <a:solidFill>
                <a:srgbClr val="CC0000"/>
              </a:solidFill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2400" dirty="0" smtClean="0">
                <a:cs typeface="Times New Roman" pitchFamily="18" charset="0"/>
              </a:rPr>
              <a:t>Mario </a:t>
            </a:r>
            <a:r>
              <a:rPr lang="en-US" sz="2400" dirty="0" err="1" smtClean="0">
                <a:cs typeface="Times New Roman" pitchFamily="18" charset="0"/>
              </a:rPr>
              <a:t>Apostolov</a:t>
            </a:r>
            <a:r>
              <a:rPr lang="bg-BG" sz="2400" dirty="0" smtClean="0">
                <a:cs typeface="Times New Roman" pitchFamily="18" charset="0"/>
              </a:rPr>
              <a:t>, </a:t>
            </a:r>
            <a:r>
              <a:rPr lang="en-US" sz="2400" dirty="0" smtClean="0">
                <a:cs typeface="Times New Roman" pitchFamily="18" charset="0"/>
              </a:rPr>
              <a:t>Regional Counsel of EEC UN for Trade</a:t>
            </a:r>
            <a:r>
              <a:rPr lang="bg-BG" sz="2400" dirty="0" smtClean="0"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2"/>
                </a:solidFill>
                <a:cs typeface="Times New Roman" pitchFamily="18" charset="0"/>
              </a:rPr>
              <a:t>mario.apostolov@unece.org</a:t>
            </a: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0" y="692150"/>
            <a:ext cx="9144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b="1" dirty="0" smtClean="0">
                <a:solidFill>
                  <a:schemeClr val="accent2"/>
                </a:solidFill>
                <a:cs typeface="Times New Roman" pitchFamily="18" charset="0"/>
              </a:rPr>
              <a:t>Kyiv</a:t>
            </a:r>
            <a:r>
              <a:rPr lang="bg-BG" sz="2200" b="1" dirty="0" smtClean="0">
                <a:solidFill>
                  <a:schemeClr val="accent2"/>
                </a:solidFill>
                <a:cs typeface="Times New Roman" pitchFamily="18" charset="0"/>
              </a:rPr>
              <a:t>, </a:t>
            </a:r>
            <a:r>
              <a:rPr lang="fr-CH" sz="2200" b="1" dirty="0" smtClean="0">
                <a:solidFill>
                  <a:schemeClr val="accent2"/>
                </a:solidFill>
                <a:cs typeface="Times New Roman" pitchFamily="18" charset="0"/>
              </a:rPr>
              <a:t>27 </a:t>
            </a:r>
            <a:r>
              <a:rPr lang="en-US" sz="2200" b="1" dirty="0" smtClean="0">
                <a:solidFill>
                  <a:schemeClr val="accent2"/>
                </a:solidFill>
                <a:cs typeface="Times New Roman" pitchFamily="18" charset="0"/>
              </a:rPr>
              <a:t>January </a:t>
            </a:r>
            <a:r>
              <a:rPr lang="bg-BG" sz="2200" b="1" dirty="0" smtClean="0">
                <a:solidFill>
                  <a:schemeClr val="accent2"/>
                </a:solidFill>
                <a:cs typeface="Times New Roman" pitchFamily="18" charset="0"/>
              </a:rPr>
              <a:t>2013 </a:t>
            </a:r>
            <a:endParaRPr lang="ru-RU" sz="2200" b="1" dirty="0">
              <a:solidFill>
                <a:schemeClr val="accent2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0" y="630238"/>
            <a:ext cx="9144000" cy="12865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Georgia" pitchFamily="18" charset="0"/>
              </a:rPr>
              <a:t>Success depends on</a:t>
            </a:r>
            <a:r>
              <a:rPr lang="bg-BG" sz="4000" b="1" dirty="0" smtClean="0">
                <a:solidFill>
                  <a:srgbClr val="C00000"/>
                </a:solidFill>
                <a:latin typeface="Georgia" pitchFamily="18" charset="0"/>
              </a:rPr>
              <a:t>:</a:t>
            </a:r>
            <a:endParaRPr lang="en-GB" sz="4000" b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107950" y="2060848"/>
            <a:ext cx="8928100" cy="47527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/>
              <a:t>Good managerial structure and decision making rules</a:t>
            </a:r>
            <a:endParaRPr lang="bg-BG" sz="2400" dirty="0" smtClean="0"/>
          </a:p>
          <a:p>
            <a:r>
              <a:rPr lang="en-US" sz="2400" dirty="0" smtClean="0"/>
              <a:t>Providing for benefits for all</a:t>
            </a:r>
            <a:endParaRPr lang="bg-BG" sz="2400" dirty="0" smtClean="0"/>
          </a:p>
          <a:p>
            <a:r>
              <a:rPr lang="en-US" sz="2400" dirty="0" smtClean="0"/>
              <a:t>Concentration on concrete goals (Odessa Project</a:t>
            </a:r>
            <a:r>
              <a:rPr lang="bg-BG" sz="2400" dirty="0" smtClean="0"/>
              <a:t> (Одесский проект): </a:t>
            </a:r>
            <a:r>
              <a:rPr lang="en-US" sz="2400" dirty="0" smtClean="0"/>
              <a:t>it must be carried through</a:t>
            </a:r>
            <a:endParaRPr lang="bg-BG" sz="2400" dirty="0" smtClean="0"/>
          </a:p>
          <a:p>
            <a:endParaRPr lang="bg-BG" sz="2400" dirty="0" smtClean="0"/>
          </a:p>
          <a:p>
            <a:endParaRPr lang="bg-BG" sz="2400" dirty="0"/>
          </a:p>
          <a:p>
            <a:r>
              <a:rPr lang="en-US" sz="2400" dirty="0" smtClean="0"/>
              <a:t>The Project expected results</a:t>
            </a:r>
            <a:r>
              <a:rPr lang="bg-BG" sz="2400" dirty="0" smtClean="0"/>
              <a:t>:</a:t>
            </a:r>
          </a:p>
          <a:p>
            <a:pPr lvl="1"/>
            <a:r>
              <a:rPr lang="en-US" sz="2000" dirty="0" smtClean="0"/>
              <a:t>More efficient procedures in Odessa</a:t>
            </a:r>
            <a:endParaRPr lang="bg-BG" sz="2000" dirty="0" smtClean="0"/>
          </a:p>
          <a:p>
            <a:pPr lvl="1"/>
            <a:r>
              <a:rPr lang="en-US" sz="2000" dirty="0" smtClean="0"/>
              <a:t>National legislation improvement</a:t>
            </a:r>
            <a:endParaRPr lang="bg-BG" sz="2000" dirty="0" smtClean="0"/>
          </a:p>
          <a:p>
            <a:pPr lvl="1"/>
            <a:r>
              <a:rPr lang="en-US" sz="2000" dirty="0" smtClean="0"/>
              <a:t>Data </a:t>
            </a:r>
            <a:r>
              <a:rPr lang="en-US" sz="2000" dirty="0" err="1" smtClean="0"/>
              <a:t>harmonisation</a:t>
            </a:r>
            <a:r>
              <a:rPr lang="en-US" sz="2000" dirty="0" smtClean="0"/>
              <a:t> </a:t>
            </a:r>
            <a:endParaRPr lang="bg-BG" sz="2000" dirty="0" smtClean="0"/>
          </a:p>
          <a:p>
            <a:pPr lvl="1"/>
            <a:r>
              <a:rPr lang="en-US" sz="2000" dirty="0" smtClean="0"/>
              <a:t>Forms adjustment in accordance with international standards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71312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0" y="630238"/>
            <a:ext cx="9144000" cy="12865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Georgia" pitchFamily="18" charset="0"/>
              </a:rPr>
              <a:t>Seminar on </a:t>
            </a:r>
            <a:r>
              <a:rPr lang="bg-BG" sz="4000" b="1" dirty="0" smtClean="0">
                <a:solidFill>
                  <a:srgbClr val="C00000"/>
                </a:solidFill>
                <a:latin typeface="Georgia" pitchFamily="18" charset="0"/>
              </a:rPr>
              <a:t>30 </a:t>
            </a:r>
            <a:r>
              <a:rPr lang="en-US" sz="4000" b="1" dirty="0" smtClean="0">
                <a:solidFill>
                  <a:srgbClr val="C00000"/>
                </a:solidFill>
                <a:latin typeface="Georgia" pitchFamily="18" charset="0"/>
              </a:rPr>
              <a:t>May </a:t>
            </a:r>
            <a:r>
              <a:rPr lang="bg-BG" sz="4000" b="1" dirty="0" smtClean="0">
                <a:solidFill>
                  <a:srgbClr val="C00000"/>
                </a:solidFill>
                <a:latin typeface="Georgia" pitchFamily="18" charset="0"/>
              </a:rPr>
              <a:t>2013</a:t>
            </a:r>
            <a:r>
              <a:rPr lang="en-US" sz="4000" b="1" dirty="0" smtClean="0">
                <a:solidFill>
                  <a:srgbClr val="C00000"/>
                </a:solidFill>
                <a:latin typeface="Georgia" pitchFamily="18" charset="0"/>
              </a:rPr>
              <a:t> in Odessa</a:t>
            </a:r>
            <a:endParaRPr lang="en-GB" sz="4000" b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107950" y="2060848"/>
            <a:ext cx="8928100" cy="47527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2400" dirty="0" smtClean="0"/>
              <a:t>In the focus:</a:t>
            </a:r>
            <a:endParaRPr lang="ru-RU" sz="2400" dirty="0" smtClean="0"/>
          </a:p>
          <a:p>
            <a:r>
              <a:rPr lang="en-US" sz="2400" dirty="0" smtClean="0"/>
              <a:t>Master Plan</a:t>
            </a:r>
            <a:endParaRPr lang="ru-RU" sz="2400" dirty="0" smtClean="0"/>
          </a:p>
          <a:p>
            <a:r>
              <a:rPr lang="en-US" sz="2400" dirty="0" smtClean="0"/>
              <a:t>Involvement of all required authorities in the Project commissioning</a:t>
            </a:r>
            <a:endParaRPr lang="ru-RU" sz="2400" dirty="0" smtClean="0"/>
          </a:p>
          <a:p>
            <a:r>
              <a:rPr lang="en-US" sz="2400" dirty="0" err="1" smtClean="0"/>
              <a:t>Harmonisation</a:t>
            </a:r>
            <a:r>
              <a:rPr lang="en-US" sz="2400" dirty="0" smtClean="0"/>
              <a:t> of data and documents in the information exchange between authorities and various business sectors</a:t>
            </a:r>
            <a:endParaRPr lang="ru-RU" sz="2400" dirty="0" smtClean="0"/>
          </a:p>
          <a:p>
            <a:r>
              <a:rPr lang="en-US" sz="2400" dirty="0" smtClean="0"/>
              <a:t>Issue of the required initial research</a:t>
            </a:r>
            <a:r>
              <a:rPr lang="ru-RU" sz="2400" dirty="0" smtClean="0"/>
              <a:t>: </a:t>
            </a:r>
          </a:p>
          <a:p>
            <a:pPr lvl="1"/>
            <a:r>
              <a:rPr lang="en-US" sz="2000" dirty="0" smtClean="0"/>
              <a:t>Analysis and facilitation of business processes and data flows</a:t>
            </a:r>
            <a:r>
              <a:rPr lang="ru-RU" sz="2000" dirty="0" smtClean="0"/>
              <a:t>, </a:t>
            </a:r>
          </a:p>
          <a:p>
            <a:pPr lvl="1"/>
            <a:r>
              <a:rPr lang="en-US" sz="2000" dirty="0" smtClean="0"/>
              <a:t>Basis of state-private cooperation under the Project, etc.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88235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195736" y="2002483"/>
            <a:ext cx="4896544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4800" b="1" dirty="0" smtClean="0">
                <a:solidFill>
                  <a:srgbClr val="CC0000"/>
                </a:solidFill>
              </a:rPr>
              <a:t>THANK YOU</a:t>
            </a:r>
            <a:r>
              <a:rPr lang="ru-RU" sz="4800" b="1" dirty="0" smtClean="0">
                <a:solidFill>
                  <a:srgbClr val="CC0000"/>
                </a:solidFill>
              </a:rPr>
              <a:t>!</a:t>
            </a:r>
            <a:r>
              <a:rPr lang="ru-RU" sz="4000" dirty="0" smtClean="0">
                <a:solidFill>
                  <a:schemeClr val="tx2"/>
                </a:solidFill>
              </a:rPr>
              <a:t> </a:t>
            </a:r>
            <a:endParaRPr lang="ru-RU" sz="4000" dirty="0">
              <a:solidFill>
                <a:schemeClr val="tx2"/>
              </a:solidFill>
            </a:endParaRPr>
          </a:p>
        </p:txBody>
      </p:sp>
      <p:sp>
        <p:nvSpPr>
          <p:cNvPr id="22531" name="Text Box 228"/>
          <p:cNvSpPr txBox="1">
            <a:spLocks noChangeArrowheads="1"/>
          </p:cNvSpPr>
          <p:nvPr/>
        </p:nvSpPr>
        <p:spPr bwMode="auto">
          <a:xfrm>
            <a:off x="972071" y="4243442"/>
            <a:ext cx="7272337" cy="256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b="1" dirty="0" smtClean="0"/>
              <a:t>MARIO </a:t>
            </a:r>
            <a:r>
              <a:rPr lang="en-US" sz="2200" b="1" dirty="0" err="1" smtClean="0"/>
              <a:t>APOSTOLOV</a:t>
            </a:r>
            <a:r>
              <a:rPr lang="fr-CH" sz="2200" dirty="0"/>
              <a:t/>
            </a:r>
            <a:br>
              <a:rPr lang="fr-CH" sz="2200" dirty="0"/>
            </a:br>
            <a:r>
              <a:rPr lang="en-US" sz="2200" dirty="0" smtClean="0"/>
              <a:t>Regional Adviser</a:t>
            </a:r>
            <a:r>
              <a:rPr lang="ru-RU" sz="2200" dirty="0" smtClean="0"/>
              <a:t>, </a:t>
            </a:r>
            <a:r>
              <a:rPr lang="en-US" sz="2200" dirty="0" err="1" smtClean="0"/>
              <a:t>UNEEC</a:t>
            </a:r>
            <a:r>
              <a:rPr lang="ru-RU" sz="2200" dirty="0" smtClean="0"/>
              <a:t>, </a:t>
            </a:r>
            <a:r>
              <a:rPr lang="en-US" sz="2200" dirty="0" smtClean="0"/>
              <a:t>Trade Department</a:t>
            </a:r>
            <a:r>
              <a:rPr lang="fr-CH" sz="2200" dirty="0"/>
              <a:t/>
            </a:r>
            <a:br>
              <a:rPr lang="fr-CH" sz="2200" dirty="0"/>
            </a:br>
            <a:r>
              <a:rPr lang="fr-CH" sz="1800" dirty="0"/>
              <a:t>Palais des Nations, Room 431</a:t>
            </a:r>
            <a:br>
              <a:rPr lang="fr-CH" sz="1800" dirty="0"/>
            </a:br>
            <a:r>
              <a:rPr lang="fr-CH" sz="1800" dirty="0"/>
              <a:t>CH-1211 Geneva 10, </a:t>
            </a:r>
            <a:r>
              <a:rPr lang="fr-CH" sz="1800" dirty="0" err="1"/>
              <a:t>Switzerland</a:t>
            </a:r>
            <a:r>
              <a:rPr lang="fr-CH" sz="1800" dirty="0"/>
              <a:t/>
            </a:r>
            <a:br>
              <a:rPr lang="fr-CH" sz="1800" dirty="0"/>
            </a:br>
            <a:r>
              <a:rPr lang="fr-CH" sz="1800" dirty="0"/>
              <a:t>tel.: +41 22 9171134</a:t>
            </a:r>
            <a:br>
              <a:rPr lang="fr-CH" sz="1800" dirty="0"/>
            </a:br>
            <a:r>
              <a:rPr lang="fr-CH" sz="1800" dirty="0"/>
              <a:t>fax: +41 22 9170037</a:t>
            </a:r>
            <a:br>
              <a:rPr lang="fr-CH" sz="1800" dirty="0"/>
            </a:br>
            <a:r>
              <a:rPr lang="fr-CH" sz="1800" dirty="0"/>
              <a:t>e-mail: </a:t>
            </a:r>
            <a:r>
              <a:rPr lang="fr-CH" sz="1800" u="sng" dirty="0">
                <a:cs typeface="Times New Roman" pitchFamily="18" charset="0"/>
              </a:rPr>
              <a:t>mario.apostolov@unece.org</a:t>
            </a:r>
            <a:r>
              <a:rPr lang="ru-RU" sz="1800" dirty="0">
                <a:cs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fr-CH" sz="1800" u="sng" dirty="0">
                <a:cs typeface="Times New Roman" pitchFamily="18" charset="0"/>
              </a:rPr>
              <a:t>www.unece.org/trade</a:t>
            </a:r>
            <a:r>
              <a:rPr lang="fr-CH" sz="1800" dirty="0">
                <a:cs typeface="Times New Roman" pitchFamily="18" charset="0"/>
              </a:rPr>
              <a:t>   &amp;   </a:t>
            </a:r>
            <a:r>
              <a:rPr lang="fr-CH" sz="1800" u="sng" dirty="0">
                <a:cs typeface="Times New Roman" pitchFamily="18" charset="0"/>
              </a:rPr>
              <a:t>www.unece.org/cefact</a:t>
            </a:r>
            <a:endParaRPr lang="en-US" sz="1800" u="sng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0" y="630238"/>
            <a:ext cx="9144000" cy="782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Georgia" pitchFamily="18" charset="0"/>
              </a:rPr>
              <a:t>Support </a:t>
            </a:r>
            <a:r>
              <a:rPr lang="en-US" sz="3600" b="1" dirty="0">
                <a:solidFill>
                  <a:srgbClr val="C00000"/>
                </a:solidFill>
                <a:latin typeface="Georgia" pitchFamily="18" charset="0"/>
              </a:rPr>
              <a:t>of Local Single Window </a:t>
            </a:r>
            <a:r>
              <a:rPr lang="en-US" sz="3600" b="1" dirty="0" smtClean="0">
                <a:solidFill>
                  <a:srgbClr val="C00000"/>
                </a:solidFill>
                <a:latin typeface="Georgia" pitchFamily="18" charset="0"/>
              </a:rPr>
              <a:t>Project</a:t>
            </a:r>
            <a:endParaRPr lang="en-GB" sz="3600" b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107950" y="1916832"/>
            <a:ext cx="9036050" cy="47527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/>
              <a:t>“Single Window is a political and </a:t>
            </a:r>
            <a:r>
              <a:rPr lang="en-US" sz="2400" dirty="0" err="1" smtClean="0"/>
              <a:t>organisational</a:t>
            </a:r>
            <a:r>
              <a:rPr lang="en-US" sz="2400" dirty="0" smtClean="0"/>
              <a:t> instrument, not just a technical tool</a:t>
            </a:r>
            <a:endParaRPr lang="bg-BG" sz="2400" dirty="0" smtClean="0"/>
          </a:p>
          <a:p>
            <a:r>
              <a:rPr lang="en-US" sz="2400" dirty="0" smtClean="0"/>
              <a:t>It is necessary to strengthen</a:t>
            </a:r>
            <a:r>
              <a:rPr lang="ru-RU" sz="2400" dirty="0" smtClean="0"/>
              <a:t>:</a:t>
            </a:r>
            <a:endParaRPr lang="bg-BG" sz="2400" dirty="0" smtClean="0"/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Political will</a:t>
            </a:r>
            <a:endParaRPr lang="ru-RU" sz="2400" dirty="0"/>
          </a:p>
          <a:p>
            <a:pPr lvl="1">
              <a:spcBef>
                <a:spcPts val="300"/>
              </a:spcBef>
            </a:pPr>
            <a:r>
              <a:rPr lang="en-US" sz="2400" dirty="0" err="1" smtClean="0"/>
              <a:t>Interinstitutional</a:t>
            </a:r>
            <a:r>
              <a:rPr lang="en-US" sz="2400" dirty="0" smtClean="0"/>
              <a:t> structure of the Working Group and</a:t>
            </a:r>
            <a:r>
              <a:rPr lang="ru-RU" sz="2400" dirty="0" smtClean="0"/>
              <a:t> 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Technical work on the system development</a:t>
            </a:r>
            <a:r>
              <a:rPr lang="ru-RU" sz="2400" dirty="0" smtClean="0"/>
              <a:t>: </a:t>
            </a:r>
            <a:r>
              <a:rPr lang="en-US" sz="2400" dirty="0" err="1" smtClean="0"/>
              <a:t>harmonisation</a:t>
            </a:r>
            <a:r>
              <a:rPr lang="en-US" sz="2400" dirty="0" smtClean="0"/>
              <a:t> of information flows and involvement of various agencies and sectors</a:t>
            </a:r>
            <a:r>
              <a:rPr lang="ru-RU" sz="2400" dirty="0" smtClean="0"/>
              <a:t> </a:t>
            </a:r>
          </a:p>
          <a:p>
            <a:r>
              <a:rPr lang="en-US" sz="2400" dirty="0" smtClean="0"/>
              <a:t>Position the project in the general </a:t>
            </a:r>
            <a:r>
              <a:rPr lang="en-US" sz="2400" b="1" dirty="0" smtClean="0"/>
              <a:t>strategy</a:t>
            </a:r>
            <a:r>
              <a:rPr lang="ru-RU" sz="2400" b="1" dirty="0" smtClean="0"/>
              <a:t> </a:t>
            </a:r>
            <a:r>
              <a:rPr lang="en-US" sz="2400" b="1" dirty="0" smtClean="0"/>
              <a:t>of </a:t>
            </a:r>
            <a:r>
              <a:rPr lang="fr-CH" sz="2400" b="1" dirty="0" smtClean="0"/>
              <a:t>trade facilitation</a:t>
            </a:r>
            <a:r>
              <a:rPr lang="ru-RU" sz="2400" b="1" dirty="0" smtClean="0"/>
              <a:t> </a:t>
            </a:r>
            <a:r>
              <a:rPr lang="en-US" sz="2400" b="1" dirty="0" smtClean="0"/>
              <a:t>in Ukraine</a:t>
            </a:r>
            <a:endParaRPr lang="bg-BG" sz="2400" dirty="0" smtClean="0"/>
          </a:p>
          <a:p>
            <a:pPr lvl="1"/>
            <a:r>
              <a:rPr lang="en-US" sz="2400" dirty="0" smtClean="0"/>
              <a:t>Common goal is to improve the conditions for exporters, investments</a:t>
            </a:r>
            <a:r>
              <a:rPr lang="bg-BG" sz="2400" dirty="0" smtClean="0"/>
              <a:t>, </a:t>
            </a:r>
            <a:r>
              <a:rPr lang="en-US" sz="2400" dirty="0" smtClean="0"/>
              <a:t>transit and regional market by creating such instruments as</a:t>
            </a:r>
            <a:r>
              <a:rPr lang="bg-BG" sz="2400" dirty="0" smtClean="0"/>
              <a:t> </a:t>
            </a:r>
            <a:r>
              <a:rPr lang="en-US" sz="2400" dirty="0" smtClean="0"/>
              <a:t>“Single Window”</a:t>
            </a:r>
            <a:r>
              <a:rPr lang="bg-BG" sz="2400" dirty="0" smtClean="0"/>
              <a:t>, </a:t>
            </a:r>
            <a:r>
              <a:rPr lang="en-US" sz="2400" dirty="0" smtClean="0"/>
              <a:t>port community system, etc.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107950" y="557213"/>
            <a:ext cx="9036050" cy="1071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Ukraine’s Classification by </a:t>
            </a:r>
            <a:r>
              <a:rPr lang="en-US" sz="2800" b="1" dirty="0" err="1" smtClean="0">
                <a:solidFill>
                  <a:srgbClr val="C00000"/>
                </a:solidFill>
              </a:rPr>
              <a:t>Indeces</a:t>
            </a:r>
            <a:r>
              <a:rPr lang="en-US" sz="2800" b="1" dirty="0" smtClean="0">
                <a:solidFill>
                  <a:srgbClr val="C00000"/>
                </a:solidFill>
              </a:rPr>
              <a:t> of the World Bank</a:t>
            </a:r>
            <a:r>
              <a:rPr lang="bg-BG" sz="2800" b="1" dirty="0" smtClean="0">
                <a:solidFill>
                  <a:srgbClr val="C00000"/>
                </a:solidFill>
              </a:rPr>
              <a:t> </a:t>
            </a:r>
            <a:r>
              <a:rPr lang="fr-CH" sz="2800" b="1" i="1" dirty="0" smtClean="0">
                <a:solidFill>
                  <a:srgbClr val="C00000"/>
                </a:solidFill>
              </a:rPr>
              <a:t>Doing Business </a:t>
            </a:r>
            <a:r>
              <a:rPr lang="en-US" sz="2800" b="1" dirty="0" smtClean="0">
                <a:solidFill>
                  <a:srgbClr val="C00000"/>
                </a:solidFill>
              </a:rPr>
              <a:t>&amp; </a:t>
            </a:r>
            <a:r>
              <a:rPr lang="fr-CH" sz="2800" b="1" i="1" dirty="0" smtClean="0">
                <a:solidFill>
                  <a:srgbClr val="C00000"/>
                </a:solidFill>
              </a:rPr>
              <a:t>LPI</a:t>
            </a:r>
            <a:r>
              <a:rPr lang="bg-BG" sz="2800" b="1" i="1" dirty="0" smtClean="0">
                <a:solidFill>
                  <a:srgbClr val="C00000"/>
                </a:solidFill>
              </a:rPr>
              <a:t> </a:t>
            </a:r>
            <a:r>
              <a:rPr lang="bg-BG" sz="2800" b="1" dirty="0" smtClean="0">
                <a:solidFill>
                  <a:srgbClr val="C00000"/>
                </a:solidFill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</a:rPr>
              <a:t>by logistics efficiency</a:t>
            </a:r>
            <a:r>
              <a:rPr lang="bg-BG" sz="2800" b="1" dirty="0" smtClean="0">
                <a:solidFill>
                  <a:srgbClr val="C00000"/>
                </a:solidFill>
              </a:rPr>
              <a:t>)</a:t>
            </a:r>
            <a:endParaRPr lang="en-GB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057280"/>
              </p:ext>
            </p:extLst>
          </p:nvPr>
        </p:nvGraphicFramePr>
        <p:xfrm>
          <a:off x="107950" y="2132856"/>
          <a:ext cx="8896350" cy="92446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671962"/>
                <a:gridCol w="1634634"/>
                <a:gridCol w="1716839"/>
                <a:gridCol w="1872915"/>
              </a:tblGrid>
              <a:tr h="564412">
                <a:tc>
                  <a:txBody>
                    <a:bodyPr/>
                    <a:lstStyle/>
                    <a:p>
                      <a:pPr algn="ctr"/>
                      <a:r>
                        <a:rPr lang="fr-CH" sz="1600" dirty="0" smtClean="0"/>
                        <a:t>Doing</a:t>
                      </a:r>
                      <a:r>
                        <a:rPr lang="fr-CH" sz="1600" baseline="0" dirty="0" smtClean="0"/>
                        <a:t> Business</a:t>
                      </a:r>
                      <a:r>
                        <a:rPr lang="bg-BG" sz="1600" baseline="0" dirty="0" smtClean="0"/>
                        <a:t> </a:t>
                      </a:r>
                      <a:r>
                        <a:rPr lang="en-US" sz="1600" baseline="0" dirty="0" smtClean="0"/>
                        <a:t>classification</a:t>
                      </a:r>
                      <a:endParaRPr lang="bg-BG" sz="1600" baseline="0" dirty="0" smtClean="0"/>
                    </a:p>
                    <a:p>
                      <a:pPr algn="ctr"/>
                      <a:r>
                        <a:rPr lang="en-US" sz="1600" b="1" baseline="0" dirty="0" smtClean="0"/>
                        <a:t>Out of </a:t>
                      </a:r>
                      <a:r>
                        <a:rPr lang="bg-BG" sz="1600" b="1" baseline="0" dirty="0" smtClean="0"/>
                        <a:t>185 </a:t>
                      </a:r>
                      <a:r>
                        <a:rPr lang="en-US" sz="1600" b="1" baseline="0" dirty="0" smtClean="0"/>
                        <a:t>countries</a:t>
                      </a:r>
                      <a:endParaRPr lang="en-GB" sz="1600" b="1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Place in</a:t>
                      </a:r>
                      <a:r>
                        <a:rPr lang="bg-BG" sz="1600" dirty="0" smtClean="0"/>
                        <a:t> </a:t>
                      </a:r>
                      <a:r>
                        <a:rPr lang="en-GB" sz="1600" dirty="0" smtClean="0"/>
                        <a:t>DB 2012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Место в </a:t>
                      </a:r>
                      <a:r>
                        <a:rPr lang="en-GB" sz="1600" dirty="0" smtClean="0"/>
                        <a:t>DB 2013</a:t>
                      </a:r>
                      <a:r>
                        <a:rPr lang="bg-BG" sz="1600" dirty="0" smtClean="0"/>
                        <a:t>г.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Classification change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</a:tr>
              <a:tr h="36005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Trade through the borders</a:t>
                      </a:r>
                      <a:endParaRPr lang="en-GB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baseline="0" dirty="0"/>
                        <a:t>144</a:t>
                      </a: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b="1" i="0" baseline="0" dirty="0"/>
                        <a:t>145 </a:t>
                      </a: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i="0" baseline="0" dirty="0" smtClean="0"/>
                        <a:t> </a:t>
                      </a:r>
                      <a:r>
                        <a:rPr lang="en-GB" sz="1600" b="1" i="0" baseline="0" dirty="0" smtClean="0"/>
                        <a:t>-</a:t>
                      </a:r>
                      <a:r>
                        <a:rPr lang="en-GB" sz="1600" b="1" i="0" baseline="0" dirty="0"/>
                        <a:t>1 </a:t>
                      </a: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7950" y="1700808"/>
            <a:ext cx="8896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By </a:t>
            </a:r>
            <a:r>
              <a:rPr lang="fr-CH" sz="2000" dirty="0" smtClean="0"/>
              <a:t>DB the business conditions improved in</a:t>
            </a:r>
            <a:r>
              <a:rPr lang="bg-BG" sz="2000" dirty="0" smtClean="0"/>
              <a:t> 10 </a:t>
            </a:r>
            <a:r>
              <a:rPr lang="en-US" sz="2000" dirty="0" smtClean="0"/>
              <a:t>countries including Ukraine</a:t>
            </a:r>
            <a:r>
              <a:rPr lang="bg-BG" sz="2000" dirty="0" smtClean="0"/>
              <a:t>, </a:t>
            </a:r>
            <a:r>
              <a:rPr lang="en-US" sz="2000" dirty="0" smtClean="0"/>
              <a:t>but</a:t>
            </a:r>
            <a:r>
              <a:rPr lang="bg-BG" sz="2000" dirty="0" smtClean="0"/>
              <a:t>...</a:t>
            </a:r>
            <a:endParaRPr lang="en-GB" sz="20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0571632"/>
              </p:ext>
            </p:extLst>
          </p:nvPr>
        </p:nvGraphicFramePr>
        <p:xfrm>
          <a:off x="107504" y="5528858"/>
          <a:ext cx="8896350" cy="128451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104456"/>
                <a:gridCol w="1656184"/>
                <a:gridCol w="1656184"/>
                <a:gridCol w="1479526"/>
              </a:tblGrid>
              <a:tr h="5644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Classification by logistics efficiency index</a:t>
                      </a:r>
                      <a:r>
                        <a:rPr lang="bg-BG" sz="1600" baseline="0" dirty="0" smtClean="0"/>
                        <a:t> </a:t>
                      </a:r>
                      <a:r>
                        <a:rPr lang="fr-CH" sz="1600" baseline="0" dirty="0" smtClean="0"/>
                        <a:t>(LPI) </a:t>
                      </a:r>
                      <a:r>
                        <a:rPr lang="en-US" sz="1600" b="1" baseline="0" dirty="0" smtClean="0"/>
                        <a:t>out of </a:t>
                      </a:r>
                      <a:r>
                        <a:rPr lang="bg-BG" sz="1600" b="1" baseline="0" dirty="0" smtClean="0"/>
                        <a:t>1</a:t>
                      </a:r>
                      <a:r>
                        <a:rPr lang="fr-CH" sz="1600" b="1" baseline="0" dirty="0" smtClean="0"/>
                        <a:t>55</a:t>
                      </a:r>
                      <a:r>
                        <a:rPr lang="bg-BG" sz="1600" b="1" baseline="0" dirty="0" smtClean="0"/>
                        <a:t> </a:t>
                      </a:r>
                      <a:r>
                        <a:rPr lang="en-US" sz="1600" b="1" baseline="0" dirty="0" smtClean="0"/>
                        <a:t>countries</a:t>
                      </a:r>
                      <a:endParaRPr lang="en-GB" sz="1600" b="1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Place in</a:t>
                      </a:r>
                      <a:r>
                        <a:rPr lang="bg-BG" sz="1600" dirty="0" smtClean="0"/>
                        <a:t> </a:t>
                      </a:r>
                      <a:r>
                        <a:rPr lang="fr-CH" sz="1600" baseline="0" dirty="0" smtClean="0"/>
                        <a:t>LPI</a:t>
                      </a:r>
                      <a:r>
                        <a:rPr lang="en-GB" sz="1600" dirty="0" smtClean="0"/>
                        <a:t> </a:t>
                      </a:r>
                      <a:endParaRPr lang="bg-BG" sz="1600" dirty="0" smtClean="0"/>
                    </a:p>
                    <a:p>
                      <a:pPr algn="ctr"/>
                      <a:r>
                        <a:rPr lang="en-US" sz="1600" dirty="0" smtClean="0"/>
                        <a:t>In </a:t>
                      </a:r>
                      <a:r>
                        <a:rPr lang="en-GB" sz="1600" dirty="0" smtClean="0"/>
                        <a:t>2007 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Place in</a:t>
                      </a:r>
                      <a:r>
                        <a:rPr lang="bg-BG" sz="1600" dirty="0" smtClean="0"/>
                        <a:t> </a:t>
                      </a:r>
                      <a:r>
                        <a:rPr lang="fr-CH" sz="1600" baseline="0" dirty="0" smtClean="0"/>
                        <a:t>LPI</a:t>
                      </a:r>
                      <a:r>
                        <a:rPr lang="en-GB" sz="1600" dirty="0" smtClean="0"/>
                        <a:t> </a:t>
                      </a:r>
                      <a:endParaRPr lang="bg-BG" sz="1600" dirty="0" smtClean="0"/>
                    </a:p>
                    <a:p>
                      <a:pPr algn="ctr"/>
                      <a:r>
                        <a:rPr lang="en-US" sz="1600" dirty="0" smtClean="0"/>
                        <a:t>In </a:t>
                      </a:r>
                      <a:r>
                        <a:rPr lang="en-GB" sz="1600" dirty="0" smtClean="0"/>
                        <a:t>2010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Место в </a:t>
                      </a:r>
                      <a:r>
                        <a:rPr lang="fr-CH" sz="1600" baseline="0" dirty="0" smtClean="0"/>
                        <a:t>LPI</a:t>
                      </a:r>
                      <a:r>
                        <a:rPr lang="en-GB" sz="1600" dirty="0" smtClean="0"/>
                        <a:t> </a:t>
                      </a:r>
                      <a:endParaRPr lang="bg-BG" sz="1600" dirty="0" smtClean="0"/>
                    </a:p>
                    <a:p>
                      <a:pPr algn="ctr"/>
                      <a:r>
                        <a:rPr lang="bg-BG" sz="1600" dirty="0" smtClean="0"/>
                        <a:t>в</a:t>
                      </a:r>
                      <a:r>
                        <a:rPr lang="bg-BG" sz="1600" baseline="0" dirty="0" smtClean="0"/>
                        <a:t> </a:t>
                      </a:r>
                      <a:r>
                        <a:rPr lang="en-GB" sz="1600" dirty="0" smtClean="0"/>
                        <a:t>201</a:t>
                      </a:r>
                      <a:r>
                        <a:rPr lang="bg-BG" sz="1600" dirty="0" smtClean="0"/>
                        <a:t>2г.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</a:tr>
              <a:tr h="360053">
                <a:tc>
                  <a:txBody>
                    <a:bodyPr/>
                    <a:lstStyle/>
                    <a:p>
                      <a:r>
                        <a:rPr lang="en-GB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Logistics efficiency index </a:t>
                      </a:r>
                      <a:r>
                        <a:rPr lang="fr-CH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(LPI) </a:t>
                      </a:r>
                      <a:endParaRPr lang="en-GB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73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b="1" dirty="0" smtClean="0"/>
                        <a:t>102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600" b="1" dirty="0" smtClean="0"/>
                        <a:t>66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</a:tr>
              <a:tr h="360053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Customs clearance efficiency</a:t>
                      </a:r>
                      <a:endParaRPr lang="en-GB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/>
                        <a:t>97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bg-BG" sz="1600" b="1" dirty="0" smtClean="0"/>
                        <a:t>135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/>
                        <a:t>88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7451781"/>
              </p:ext>
            </p:extLst>
          </p:nvPr>
        </p:nvGraphicFramePr>
        <p:xfrm>
          <a:off x="110736" y="3356992"/>
          <a:ext cx="8896795" cy="135843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313992"/>
                <a:gridCol w="2808312"/>
                <a:gridCol w="3774491"/>
              </a:tblGrid>
              <a:tr h="3586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Documents for export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Time for export, days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Export value </a:t>
                      </a:r>
                      <a:r>
                        <a:rPr lang="bg-BG" sz="1600" dirty="0" smtClean="0"/>
                        <a:t>(</a:t>
                      </a:r>
                      <a:r>
                        <a:rPr lang="fr-CH" sz="1600" dirty="0" smtClean="0"/>
                        <a:t>US$ </a:t>
                      </a:r>
                      <a:r>
                        <a:rPr lang="en-US" sz="1600" dirty="0" smtClean="0"/>
                        <a:t>per container</a:t>
                      </a:r>
                      <a:r>
                        <a:rPr lang="bg-BG" sz="1600" dirty="0" smtClean="0"/>
                        <a:t>)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</a:tr>
              <a:tr h="249918">
                <a:tc>
                  <a:txBody>
                    <a:bodyPr/>
                    <a:lstStyle/>
                    <a:p>
                      <a:pPr algn="ctr"/>
                      <a:r>
                        <a:rPr lang="fr-CH" sz="1600" b="1" i="0" baseline="0" dirty="0" smtClean="0"/>
                        <a:t>6</a:t>
                      </a:r>
                      <a:endParaRPr lang="en-GB" sz="1600" b="1" i="0" baseline="0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b="1" i="0" baseline="0" dirty="0" smtClean="0"/>
                        <a:t>30</a:t>
                      </a:r>
                      <a:endParaRPr lang="en-GB" sz="1600" b="1" i="0" baseline="0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600" b="1" i="0" baseline="0" dirty="0" smtClean="0"/>
                        <a:t>1,865</a:t>
                      </a:r>
                      <a:endParaRPr lang="en-GB" sz="1600" b="1" i="0" baseline="0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196"/>
                      </a:srgbClr>
                    </a:solidFill>
                  </a:tcPr>
                </a:tc>
              </a:tr>
              <a:tr h="3586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Documents for import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Time for import, days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Import value </a:t>
                      </a:r>
                      <a:r>
                        <a:rPr lang="bg-BG" sz="1600" dirty="0" smtClean="0"/>
                        <a:t>(</a:t>
                      </a:r>
                      <a:r>
                        <a:rPr lang="fr-CH" sz="1600" dirty="0" smtClean="0"/>
                        <a:t>US$ </a:t>
                      </a:r>
                      <a:r>
                        <a:rPr lang="en-US" sz="1600" dirty="0" smtClean="0"/>
                        <a:t>per container</a:t>
                      </a:r>
                      <a:r>
                        <a:rPr lang="bg-BG" sz="1600" dirty="0" smtClean="0"/>
                        <a:t>)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</a:tr>
              <a:tr h="249918">
                <a:tc>
                  <a:txBody>
                    <a:bodyPr/>
                    <a:lstStyle/>
                    <a:p>
                      <a:pPr algn="ctr"/>
                      <a:r>
                        <a:rPr lang="fr-CH" sz="1600" b="1" dirty="0" smtClean="0"/>
                        <a:t>8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fr-CH" sz="1600" b="1" dirty="0" smtClean="0"/>
                        <a:t>33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600" b="1" dirty="0" smtClean="0"/>
                        <a:t>2,155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Rounded Rectangle 4"/>
          <p:cNvSpPr>
            <a:spLocks noChangeArrowheads="1"/>
          </p:cNvSpPr>
          <p:nvPr/>
        </p:nvSpPr>
        <p:spPr bwMode="auto">
          <a:xfrm>
            <a:off x="7452320" y="5373216"/>
            <a:ext cx="1656184" cy="1484784"/>
          </a:xfrm>
          <a:prstGeom prst="roundRect">
            <a:avLst>
              <a:gd name="adj" fmla="val 16667"/>
            </a:avLst>
          </a:prstGeom>
          <a:solidFill>
            <a:srgbClr val="FFCCCC">
              <a:alpha val="25098"/>
            </a:srgbClr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200">
              <a:solidFill>
                <a:srgbClr val="FF3300"/>
              </a:solidFill>
            </a:endParaRPr>
          </a:p>
        </p:txBody>
      </p:sp>
      <p:sp>
        <p:nvSpPr>
          <p:cNvPr id="9" name="Rounded Rectangle 4"/>
          <p:cNvSpPr>
            <a:spLocks noChangeArrowheads="1"/>
          </p:cNvSpPr>
          <p:nvPr/>
        </p:nvSpPr>
        <p:spPr bwMode="auto">
          <a:xfrm>
            <a:off x="5580112" y="2088232"/>
            <a:ext cx="1296144" cy="1052736"/>
          </a:xfrm>
          <a:prstGeom prst="roundRect">
            <a:avLst>
              <a:gd name="adj" fmla="val 16667"/>
            </a:avLst>
          </a:prstGeom>
          <a:solidFill>
            <a:srgbClr val="FFCCCC">
              <a:alpha val="25098"/>
            </a:srgbClr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2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0" y="620688"/>
            <a:ext cx="9144000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Georgia" pitchFamily="18" charset="0"/>
              </a:rPr>
              <a:t>For more structured application of </a:t>
            </a:r>
            <a:r>
              <a:rPr lang="bg-BG" sz="4000" b="1" dirty="0" smtClean="0">
                <a:solidFill>
                  <a:srgbClr val="C00000"/>
                </a:solidFill>
                <a:latin typeface="Georgia" pitchFamily="18" charset="0"/>
              </a:rPr>
              <a:t>у.п.т. </a:t>
            </a:r>
            <a:r>
              <a:rPr lang="en-US" sz="4000" b="1" dirty="0" smtClean="0">
                <a:solidFill>
                  <a:srgbClr val="C00000"/>
                </a:solidFill>
                <a:latin typeface="Georgia" pitchFamily="18" charset="0"/>
              </a:rPr>
              <a:t>Measures and project implementation</a:t>
            </a:r>
            <a:endParaRPr lang="en-GB" sz="4000" b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107950" y="2564730"/>
            <a:ext cx="8928100" cy="40326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/>
              <a:t>Avoid dependence on political changes</a:t>
            </a:r>
            <a:r>
              <a:rPr lang="ru-RU" sz="2400" dirty="0" smtClean="0"/>
              <a:t>:</a:t>
            </a:r>
            <a:endParaRPr lang="bg-BG" sz="2400" dirty="0" smtClean="0"/>
          </a:p>
          <a:p>
            <a:pPr lvl="1"/>
            <a:r>
              <a:rPr lang="en-US" sz="2400" dirty="0" smtClean="0"/>
              <a:t>National strategy of trade facilitation</a:t>
            </a:r>
            <a:r>
              <a:rPr lang="ru-RU" sz="2400" dirty="0" smtClean="0"/>
              <a:t>:</a:t>
            </a:r>
            <a:endParaRPr lang="ru-RU" sz="2400" dirty="0"/>
          </a:p>
          <a:p>
            <a:pPr lvl="2"/>
            <a:r>
              <a:rPr lang="en-US" sz="2000" dirty="0" smtClean="0"/>
              <a:t>Vision of trade facilitation in Ukraine</a:t>
            </a:r>
            <a:r>
              <a:rPr lang="ru-RU" sz="2000" dirty="0" smtClean="0"/>
              <a:t>;</a:t>
            </a:r>
          </a:p>
          <a:p>
            <a:pPr lvl="2"/>
            <a:r>
              <a:rPr lang="en-US" sz="2000" dirty="0" smtClean="0"/>
              <a:t>State value</a:t>
            </a:r>
            <a:r>
              <a:rPr lang="ru-RU" sz="2000" dirty="0" smtClean="0"/>
              <a:t>; </a:t>
            </a:r>
            <a:r>
              <a:rPr lang="en-US" sz="2000" dirty="0" smtClean="0"/>
              <a:t>main indicators</a:t>
            </a:r>
            <a:r>
              <a:rPr lang="ru-RU" sz="2000" dirty="0" smtClean="0"/>
              <a:t>; </a:t>
            </a:r>
            <a:r>
              <a:rPr lang="en-US" sz="2000" dirty="0" smtClean="0"/>
              <a:t>management structure</a:t>
            </a:r>
            <a:r>
              <a:rPr lang="ru-RU" sz="2000" dirty="0" smtClean="0"/>
              <a:t>; </a:t>
            </a:r>
          </a:p>
          <a:p>
            <a:pPr lvl="2"/>
            <a:r>
              <a:rPr lang="en-US" sz="2000" dirty="0" smtClean="0"/>
              <a:t>Adoption phases</a:t>
            </a:r>
            <a:r>
              <a:rPr lang="ru-RU" sz="2000" dirty="0" smtClean="0"/>
              <a:t>; </a:t>
            </a:r>
            <a:r>
              <a:rPr lang="en-US" sz="2000" dirty="0" smtClean="0"/>
              <a:t>action plan and measures application terms</a:t>
            </a:r>
            <a:r>
              <a:rPr lang="ru-RU" sz="2000" dirty="0" smtClean="0"/>
              <a:t>; </a:t>
            </a:r>
            <a:r>
              <a:rPr lang="en-US" sz="2000" dirty="0" smtClean="0"/>
              <a:t>resources</a:t>
            </a:r>
            <a:r>
              <a:rPr lang="ru-RU" sz="2000" dirty="0" smtClean="0"/>
              <a:t>.</a:t>
            </a:r>
          </a:p>
          <a:p>
            <a:pPr lvl="1"/>
            <a:r>
              <a:rPr lang="en-US" sz="2400" dirty="0" smtClean="0"/>
              <a:t>Apply the instruments of</a:t>
            </a:r>
            <a:r>
              <a:rPr lang="ru-RU" sz="2400" dirty="0" smtClean="0"/>
              <a:t>: </a:t>
            </a:r>
            <a:r>
              <a:rPr lang="en-US" sz="2400" dirty="0" smtClean="0"/>
              <a:t>port community</a:t>
            </a:r>
            <a:r>
              <a:rPr lang="ru-RU" sz="2400" dirty="0" smtClean="0"/>
              <a:t>, </a:t>
            </a:r>
            <a:r>
              <a:rPr lang="en-US" sz="2400" dirty="0" smtClean="0"/>
              <a:t>Single Window and border comprehensive management</a:t>
            </a:r>
            <a:r>
              <a:rPr lang="ru-RU" sz="2400" dirty="0" smtClean="0"/>
              <a:t>, </a:t>
            </a:r>
            <a:r>
              <a:rPr lang="en-US" sz="2400" dirty="0" err="1" smtClean="0"/>
              <a:t>authorised</a:t>
            </a:r>
            <a:r>
              <a:rPr lang="en-US" sz="2400" dirty="0" smtClean="0"/>
              <a:t> economic operators, etc.</a:t>
            </a:r>
            <a:endParaRPr lang="ru-RU" sz="2400" dirty="0" smtClean="0"/>
          </a:p>
          <a:p>
            <a:pPr lvl="1"/>
            <a:r>
              <a:rPr lang="en-US" sz="2400" dirty="0" smtClean="0"/>
              <a:t>Application of WTO agreement to trade facilitation</a:t>
            </a:r>
            <a:endParaRPr lang="ru-RU" sz="2400" dirty="0" smtClean="0"/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4460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567127" y="3023510"/>
            <a:ext cx="30246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Odessa ports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b="1" dirty="0" smtClean="0">
                <a:solidFill>
                  <a:srgbClr val="CC0000"/>
                </a:solidFill>
                <a:latin typeface="Georgia" pitchFamily="18" charset="0"/>
              </a:rPr>
              <a:t>Trade Facilitation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03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89" name="Picture 5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2339752" y="4509120"/>
            <a:ext cx="1295797" cy="226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4" name="Text Box 10"/>
          <p:cNvSpPr txBox="1">
            <a:spLocks noChangeArrowheads="1"/>
          </p:cNvSpPr>
          <p:nvPr/>
        </p:nvSpPr>
        <p:spPr bwMode="auto">
          <a:xfrm rot="-5400000">
            <a:off x="1412650" y="2267870"/>
            <a:ext cx="30963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SW for sea transportation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567127" y="3023510"/>
            <a:ext cx="30246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Odessa ports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b="1" dirty="0" smtClean="0">
                <a:solidFill>
                  <a:srgbClr val="CC0000"/>
                </a:solidFill>
                <a:latin typeface="Georgia" pitchFamily="18" charset="0"/>
              </a:rPr>
              <a:t>Trade Facilitation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24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89" name="Picture 5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2339752" y="4509120"/>
            <a:ext cx="1295797" cy="226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4" name="Text Box 10"/>
          <p:cNvSpPr txBox="1">
            <a:spLocks noChangeArrowheads="1"/>
          </p:cNvSpPr>
          <p:nvPr/>
        </p:nvSpPr>
        <p:spPr bwMode="auto">
          <a:xfrm rot="-5400000">
            <a:off x="1412650" y="2267870"/>
            <a:ext cx="30963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SW for sea transportation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1997" name="Picture 13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4572000" y="4005064"/>
            <a:ext cx="1605462" cy="2809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8" name="Text Box 14"/>
          <p:cNvSpPr txBox="1">
            <a:spLocks noChangeArrowheads="1"/>
          </p:cNvSpPr>
          <p:nvPr/>
        </p:nvSpPr>
        <p:spPr bwMode="auto">
          <a:xfrm rot="-5400000">
            <a:off x="4256792" y="2303701"/>
            <a:ext cx="216058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Single Window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567127" y="3023510"/>
            <a:ext cx="30246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Odessa ports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b="1" dirty="0" smtClean="0">
                <a:solidFill>
                  <a:srgbClr val="CC0000"/>
                </a:solidFill>
                <a:latin typeface="Georgia" pitchFamily="18" charset="0"/>
              </a:rPr>
              <a:t>Trade Facilitation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36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89" name="Picture 5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2339752" y="4509120"/>
            <a:ext cx="1295797" cy="226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90" name="Picture 6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960492" y="3500834"/>
            <a:ext cx="1931988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4" name="Text Box 10"/>
          <p:cNvSpPr txBox="1">
            <a:spLocks noChangeArrowheads="1"/>
          </p:cNvSpPr>
          <p:nvPr/>
        </p:nvSpPr>
        <p:spPr bwMode="auto">
          <a:xfrm rot="-5400000">
            <a:off x="1412650" y="2267870"/>
            <a:ext cx="30963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 dirty="0" smtClean="0">
                <a:solidFill>
                  <a:schemeClr val="tx1"/>
                </a:solidFill>
                <a:latin typeface="Georgia" pitchFamily="18" charset="0"/>
              </a:rPr>
              <a:t>SW </a:t>
            </a:r>
            <a:r>
              <a:rPr lang="en-GB" sz="2800" b="1" dirty="0">
                <a:solidFill>
                  <a:schemeClr val="tx1"/>
                </a:solidFill>
                <a:latin typeface="Georgia" pitchFamily="18" charset="0"/>
              </a:rPr>
              <a:t>for sea transportation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 rot="-5400000">
            <a:off x="6668877" y="1404131"/>
            <a:ext cx="237581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 у.п.т. </a:t>
            </a: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Strategy in Ukraine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1997" name="Picture 13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4572000" y="4005064"/>
            <a:ext cx="1605462" cy="2809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8" name="Text Box 14"/>
          <p:cNvSpPr txBox="1">
            <a:spLocks noChangeArrowheads="1"/>
          </p:cNvSpPr>
          <p:nvPr/>
        </p:nvSpPr>
        <p:spPr bwMode="auto">
          <a:xfrm rot="-5400000">
            <a:off x="4256792" y="2303701"/>
            <a:ext cx="216058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Single window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567127" y="3023510"/>
            <a:ext cx="30246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порты Одессы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b="1" dirty="0" smtClean="0">
                <a:solidFill>
                  <a:srgbClr val="CC0000"/>
                </a:solidFill>
                <a:latin typeface="Georgia" pitchFamily="18" charset="0"/>
              </a:rPr>
              <a:t>Trade Facilitation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  <p:sp>
        <p:nvSpPr>
          <p:cNvPr id="17" name="Rounded Rectangle 4"/>
          <p:cNvSpPr>
            <a:spLocks noChangeArrowheads="1"/>
          </p:cNvSpPr>
          <p:nvPr/>
        </p:nvSpPr>
        <p:spPr bwMode="auto">
          <a:xfrm>
            <a:off x="323528" y="1700461"/>
            <a:ext cx="1440160" cy="5076671"/>
          </a:xfrm>
          <a:prstGeom prst="roundRect">
            <a:avLst>
              <a:gd name="adj" fmla="val 16667"/>
            </a:avLst>
          </a:prstGeom>
          <a:solidFill>
            <a:srgbClr val="FFCCCC">
              <a:alpha val="25098"/>
            </a:srgbClr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20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8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89" name="Picture 5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2412107" y="4509120"/>
            <a:ext cx="1295797" cy="226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4" name="Text Box 10"/>
          <p:cNvSpPr txBox="1">
            <a:spLocks noChangeArrowheads="1"/>
          </p:cNvSpPr>
          <p:nvPr/>
        </p:nvSpPr>
        <p:spPr bwMode="auto">
          <a:xfrm rot="-5400000">
            <a:off x="1484658" y="2411886"/>
            <a:ext cx="30963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SW for sea transportation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 rot="-5400000">
            <a:off x="6904506" y="1512279"/>
            <a:ext cx="259211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Trade facilitation in Ukraine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1997" name="Picture 13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4644008" y="4005064"/>
            <a:ext cx="1605462" cy="2809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8" name="Text Box 14"/>
          <p:cNvSpPr txBox="1">
            <a:spLocks noChangeArrowheads="1"/>
          </p:cNvSpPr>
          <p:nvPr/>
        </p:nvSpPr>
        <p:spPr bwMode="auto">
          <a:xfrm rot="-5400000">
            <a:off x="4237770" y="2303700"/>
            <a:ext cx="216058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tx1"/>
                </a:solidFill>
                <a:latin typeface="Georgia" pitchFamily="18" charset="0"/>
              </a:rPr>
              <a:t>Single Window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495699" y="2808067"/>
            <a:ext cx="302461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Локальное ЕО порты Одессы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b="1" dirty="0" smtClean="0">
                <a:solidFill>
                  <a:srgbClr val="CC0000"/>
                </a:solidFill>
                <a:latin typeface="Georgia" pitchFamily="18" charset="0"/>
              </a:rPr>
              <a:t>Trade Facilitation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  <p:sp>
        <p:nvSpPr>
          <p:cNvPr id="17" name="Rounded Rectangle 4"/>
          <p:cNvSpPr>
            <a:spLocks noChangeArrowheads="1"/>
          </p:cNvSpPr>
          <p:nvPr/>
        </p:nvSpPr>
        <p:spPr bwMode="auto">
          <a:xfrm>
            <a:off x="323528" y="1340770"/>
            <a:ext cx="1440160" cy="5441434"/>
          </a:xfrm>
          <a:prstGeom prst="roundRect">
            <a:avLst>
              <a:gd name="adj" fmla="val 16667"/>
            </a:avLst>
          </a:prstGeom>
          <a:solidFill>
            <a:srgbClr val="FFCCCC">
              <a:alpha val="25098"/>
            </a:srgbClr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200">
              <a:solidFill>
                <a:srgbClr val="FF3300"/>
              </a:solidFill>
            </a:endParaRPr>
          </a:p>
        </p:txBody>
      </p:sp>
      <p:pic>
        <p:nvPicPr>
          <p:cNvPr id="41990" name="Picture 6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7308304" y="3500835"/>
            <a:ext cx="1931988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485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7" presetClass="emph" presetSubtype="0" repeatCount="indefinite" fill="remove" grpId="1" nodeType="after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40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4" grpId="0"/>
      <p:bldP spid="41998" grpId="0"/>
      <p:bldP spid="42000" grpId="0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200" b="0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200" b="0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56046</TotalTime>
  <Words>527</Words>
  <Application>Microsoft Office PowerPoint</Application>
  <PresentationFormat>Экран (4:3)</PresentationFormat>
  <Paragraphs>103</Paragraphs>
  <Slides>12</Slides>
  <Notes>2</Notes>
  <HiddenSlides>4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Default Design</vt:lpstr>
      <vt:lpstr>Презентация PowerPoint</vt:lpstr>
      <vt:lpstr>Support of Local Single Window Project</vt:lpstr>
      <vt:lpstr>Ukraine’s Classification by Indeces of the World Bank Doing Business &amp; LPI (by logistics efficiency)</vt:lpstr>
      <vt:lpstr>For more structured application of у.п.т. Measures and project implementation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Success depends on:</vt:lpstr>
      <vt:lpstr>Seminar on 30 May 2013 in Odessa</vt:lpstr>
      <vt:lpstr>Презентация PowerPoint</vt:lpstr>
    </vt:vector>
  </TitlesOfParts>
  <Company>UNECE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Balaji</dc:creator>
  <cp:lastModifiedBy>Tatiana MAKARICHEVA</cp:lastModifiedBy>
  <cp:revision>498</cp:revision>
  <cp:lastPrinted>2012-09-21T14:12:27Z</cp:lastPrinted>
  <dcterms:created xsi:type="dcterms:W3CDTF">2004-10-12T10:12:34Z</dcterms:created>
  <dcterms:modified xsi:type="dcterms:W3CDTF">2013-10-07T09:44:20Z</dcterms:modified>
</cp:coreProperties>
</file>